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72" r:id="rId4"/>
    <p:sldId id="258" r:id="rId5"/>
    <p:sldId id="268" r:id="rId6"/>
    <p:sldId id="275" r:id="rId7"/>
    <p:sldId id="266" r:id="rId8"/>
    <p:sldId id="276" r:id="rId9"/>
    <p:sldId id="274" r:id="rId10"/>
    <p:sldId id="279" r:id="rId11"/>
    <p:sldId id="277" r:id="rId12"/>
  </p:sldIdLst>
  <p:sldSz cx="9144000" cy="6858000" type="screen4x3"/>
  <p:notesSz cx="66484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0">
          <p15:clr>
            <a:srgbClr val="A4A3A4"/>
          </p15:clr>
        </p15:guide>
        <p15:guide id="2" pos="5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F4C000"/>
    <a:srgbClr val="499249"/>
    <a:srgbClr val="95C154"/>
    <a:srgbClr val="320050"/>
    <a:srgbClr val="DADADA"/>
    <a:srgbClr val="D0D0D0"/>
    <a:srgbClr val="58585A"/>
    <a:srgbClr val="6B6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960" y="42"/>
      </p:cViewPr>
      <p:guideLst>
        <p:guide orient="horz" pos="700"/>
        <p:guide pos="54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A99EF-1131-0545-A851-048FF8EC0204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ABA4F-5ACD-D145-AB5F-61780C8DB2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32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DA35-63E4-4C49-B141-983B9C512B64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C54B4-6C00-A44B-AA04-14A7CDB26E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074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1675" y="3886200"/>
            <a:ext cx="6400800" cy="17526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D5C1-89C3-8249-80CF-5D17C8AC2A8B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53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E6A-4335-F44D-89D1-B2BF873C5101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25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EE71-7945-1746-AA60-4870344B876B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63953" y="28575"/>
            <a:ext cx="2569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0" dirty="0">
                <a:latin typeface="Caecilia Bold"/>
                <a:cs typeface="Caecilia Bold"/>
              </a:rPr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83727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875" y="1556001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942-9BC8-3046-99B5-501A8D7617B4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77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D2F-F983-F642-B43F-7B0CEFA6E859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13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F52E-2736-E044-9C2B-FE81BEC2A085}" type="datetime1">
              <a:rPr lang="de-DE" smtClean="0"/>
              <a:t>26.04.2023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25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653F-374B-9F44-BC83-716151A4439E}" type="datetime1">
              <a:rPr lang="de-DE" smtClean="0"/>
              <a:t>26.04.2023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05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9332-9DA5-3F42-9D49-0BE1AFC09AF3}" type="datetime1">
              <a:rPr lang="de-DE" smtClean="0"/>
              <a:t>26.04.2023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46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0B10-B378-CA42-B2D2-A2D23B955356}" type="datetime1">
              <a:rPr lang="de-DE" smtClean="0"/>
              <a:t>26.04.2023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049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5565-1582-8940-BB03-4B484250B1C7}" type="datetime1">
              <a:rPr lang="de-DE" smtClean="0"/>
              <a:t>26.04.2023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45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BB4-382A-BB4E-AB74-C3ED587FCAD7}" type="datetime1">
              <a:rPr lang="de-DE" smtClean="0"/>
              <a:t>26.04.2023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1625" y="6492875"/>
            <a:ext cx="717550" cy="365125"/>
          </a:xfrm>
        </p:spPr>
        <p:txBody>
          <a:bodyPr/>
          <a:lstStyle>
            <a:lvl1pPr algn="ctr">
              <a:defRPr/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971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5901" y="381269"/>
            <a:ext cx="63301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875" y="14148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0890" y="64938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99249"/>
                </a:solidFill>
                <a:latin typeface="Helvetica"/>
                <a:cs typeface="Helvetica"/>
              </a:defRPr>
            </a:lvl1pPr>
          </a:lstStyle>
          <a:p>
            <a:fld id="{17784CA2-D543-EA42-9FF1-C0C9C6DED144}" type="datetime1">
              <a:rPr lang="de-DE" smtClean="0"/>
              <a:pPr/>
              <a:t>26.04.2023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938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99249"/>
                </a:solidFill>
                <a:latin typeface="Helvetica"/>
                <a:cs typeface="Helvetica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403392" y="64938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499249"/>
                </a:solidFill>
                <a:latin typeface="Helvetica"/>
                <a:cs typeface="Helvetica"/>
              </a:defRPr>
            </a:lvl1pPr>
          </a:lstStyle>
          <a:p>
            <a:fld id="{892E77FB-1832-2D41-884B-F0A65C5EC33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18" y="161925"/>
            <a:ext cx="1819707" cy="942975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-428625" y="6493802"/>
            <a:ext cx="9782175" cy="0"/>
          </a:xfrm>
          <a:prstGeom prst="line">
            <a:avLst/>
          </a:prstGeom>
          <a:ln w="19050">
            <a:solidFill>
              <a:srgbClr val="4992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99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➭"/>
        <a:defRPr sz="24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tabLst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9442" y="3612882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Berufliche Schule</a:t>
            </a:r>
          </a:p>
          <a:p>
            <a:pPr algn="ctr"/>
            <a:r>
              <a:rPr lang="de-DE" sz="4400" b="1" dirty="0"/>
              <a:t>Hamburg Harburg (BS18)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39552" y="133350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499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Schön,</a:t>
            </a:r>
          </a:p>
          <a:p>
            <a:r>
              <a:rPr lang="de-D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dass Sie da sind!</a:t>
            </a:r>
          </a:p>
        </p:txBody>
      </p:sp>
      <p:pic>
        <p:nvPicPr>
          <p:cNvPr id="14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0" y="1875777"/>
            <a:ext cx="6284422" cy="13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9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875" y="144170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Einbringung von Kursen zweier aufeinander folgender Semester:</a:t>
            </a:r>
          </a:p>
          <a:p>
            <a:pPr lvl="1"/>
            <a:r>
              <a:rPr lang="de-DE" dirty="0"/>
              <a:t>Zwei Fächer auf erhöhtem Anforderungsniveau (doppelt gewichtet)</a:t>
            </a:r>
          </a:p>
          <a:p>
            <a:pPr lvl="2"/>
            <a:r>
              <a:rPr lang="de-DE" dirty="0"/>
              <a:t>BWL/PÄD, Kernfächer</a:t>
            </a:r>
          </a:p>
          <a:p>
            <a:pPr lvl="2"/>
            <a:r>
              <a:rPr lang="de-DE" dirty="0"/>
              <a:t>mindestens 2 mit mindestens 5 Punkten</a:t>
            </a:r>
          </a:p>
          <a:p>
            <a:pPr lvl="2"/>
            <a:r>
              <a:rPr lang="de-DE" dirty="0"/>
              <a:t>insgesamt mind. 40 Punkte</a:t>
            </a:r>
          </a:p>
          <a:p>
            <a:pPr lvl="1"/>
            <a:r>
              <a:rPr lang="de-DE" dirty="0"/>
              <a:t>11 weitere Semesterergebnisse</a:t>
            </a:r>
          </a:p>
          <a:p>
            <a:pPr lvl="2"/>
            <a:r>
              <a:rPr lang="de-DE" dirty="0"/>
              <a:t>Deutsch! Mathematik! Fremdsprache! Naturwissenschaft! Gesellschaftswissenschaft!</a:t>
            </a:r>
          </a:p>
          <a:p>
            <a:pPr lvl="2"/>
            <a:r>
              <a:rPr lang="de-DE" dirty="0"/>
              <a:t>mindestens 7 mit mindestens 5 Punkten</a:t>
            </a:r>
          </a:p>
          <a:p>
            <a:pPr lvl="2"/>
            <a:r>
              <a:rPr lang="de-DE" dirty="0"/>
              <a:t>insgesamt mindestens 55 Punkte</a:t>
            </a:r>
          </a:p>
          <a:p>
            <a:pPr lvl="1"/>
            <a:r>
              <a:rPr lang="de-DE" dirty="0"/>
              <a:t>Kein Fach mit 0 Punkten</a:t>
            </a:r>
          </a:p>
          <a:p>
            <a:pPr lvl="2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942-9BC8-3046-99B5-501A8D7617B4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Berufliches Gymnasium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7FB-1832-2D41-884B-F0A65C5EC33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9552" y="523875"/>
            <a:ext cx="8229600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499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Informationen zur FHR:</a:t>
            </a:r>
          </a:p>
        </p:txBody>
      </p:sp>
    </p:spTree>
    <p:extLst>
      <p:ext uri="{BB962C8B-B14F-4D97-AF65-F5344CB8AC3E}">
        <p14:creationId xmlns:p14="http://schemas.microsoft.com/office/powerpoint/2010/main" val="42748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0B10-B378-CA42-B2D2-A2D23B955356}" type="datetime1">
              <a:rPr lang="de-DE" smtClean="0"/>
              <a:t>26.04.2023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7FB-1832-2D41-884B-F0A65C5EC33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" y="0"/>
            <a:ext cx="9121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875" y="1441701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/>
              <a:t>Informationen zur Wahl der Prüfungsfächer</a:t>
            </a:r>
          </a:p>
          <a:p>
            <a:r>
              <a:rPr lang="de-DE" dirty="0"/>
              <a:t>Informationen zur Fächerwahl in der Studienstufe</a:t>
            </a:r>
          </a:p>
          <a:p>
            <a:r>
              <a:rPr lang="de-DE" dirty="0"/>
              <a:t>Informationen zur Einbringung in die Abiturqualifikation</a:t>
            </a:r>
          </a:p>
          <a:p>
            <a:r>
              <a:rPr lang="de-DE" dirty="0"/>
              <a:t>Informationen zur FHR</a:t>
            </a:r>
          </a:p>
          <a:p>
            <a:r>
              <a:rPr lang="de-DE" dirty="0"/>
              <a:t>Informationen zu Sportkursen in der Studienstufe und Wahl der Sportkurse (Nor)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942-9BC8-3046-99B5-501A8D7617B4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Berufliches Gymnasium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7FB-1832-2D41-884B-F0A65C5EC33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9552" y="523875"/>
            <a:ext cx="8229600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499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Heute:</a:t>
            </a:r>
          </a:p>
        </p:txBody>
      </p:sp>
    </p:spTree>
    <p:extLst>
      <p:ext uri="{BB962C8B-B14F-4D97-AF65-F5344CB8AC3E}">
        <p14:creationId xmlns:p14="http://schemas.microsoft.com/office/powerpoint/2010/main" val="390734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0B10-B378-CA42-B2D2-A2D23B955356}" type="datetime1">
              <a:rPr lang="de-DE" smtClean="0"/>
              <a:t>26.04.2023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Berufliches Gymnasium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7FB-1832-2D41-884B-F0A65C5EC33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483132" y="152400"/>
            <a:ext cx="8229600" cy="104281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499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Fächerwahl</a:t>
            </a:r>
          </a:p>
          <a:p>
            <a:r>
              <a:rPr lang="de-DE" sz="3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die Studienstufe</a:t>
            </a:r>
          </a:p>
        </p:txBody>
      </p:sp>
      <p:sp>
        <p:nvSpPr>
          <p:cNvPr id="8" name="Geschweifte Klammer links 7"/>
          <p:cNvSpPr/>
          <p:nvPr/>
        </p:nvSpPr>
        <p:spPr>
          <a:xfrm>
            <a:off x="4355976" y="2583004"/>
            <a:ext cx="540060" cy="559691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links 12"/>
          <p:cNvSpPr/>
          <p:nvPr/>
        </p:nvSpPr>
        <p:spPr>
          <a:xfrm>
            <a:off x="4355976" y="1701388"/>
            <a:ext cx="540060" cy="351909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936068" y="15695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Persönlicher Bereich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20532" y="2001696"/>
            <a:ext cx="309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Bisherige Fremdsprachenfolge</a:t>
            </a:r>
          </a:p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(für das Abiturzeugnis)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461645" y="267818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Prüfungsfächer (vorläufig)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Geschweifte Klammer links 21"/>
          <p:cNvSpPr/>
          <p:nvPr/>
        </p:nvSpPr>
        <p:spPr>
          <a:xfrm>
            <a:off x="4355976" y="2053298"/>
            <a:ext cx="540060" cy="512350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97" y="1012189"/>
            <a:ext cx="3998454" cy="566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5" grpId="0"/>
      <p:bldP spid="16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875" y="144170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Das profilgebende Fach (BWL / PÄD) ist erstes Prüfungsfach!</a:t>
            </a:r>
          </a:p>
          <a:p>
            <a:r>
              <a:rPr lang="de-DE" dirty="0"/>
              <a:t>Zweites Prüfungsfach ist ein Kernfach, das auf erhöhtem Niveau belegt wurde.</a:t>
            </a:r>
          </a:p>
          <a:p>
            <a:r>
              <a:rPr lang="de-DE" dirty="0"/>
              <a:t>Aus jedem Aufgabenfeld I. – III. muss ein Prüfungsfach gewählt werden.</a:t>
            </a:r>
          </a:p>
          <a:p>
            <a:r>
              <a:rPr lang="de-DE" dirty="0"/>
              <a:t>Es müssen mindestens zwei Kernfächer als Prüfungsfächer gewählt werden.</a:t>
            </a:r>
          </a:p>
          <a:p>
            <a:r>
              <a:rPr lang="de-DE" dirty="0"/>
              <a:t>Jedes Prüfungsfach muss bereits in der Vorstufe belegt worden sein.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942-9BC8-3046-99B5-501A8D7617B4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Berufliches Gymnasium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7FB-1832-2D41-884B-F0A65C5EC33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9552" y="523875"/>
            <a:ext cx="8229600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499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Auflagen:</a:t>
            </a:r>
          </a:p>
        </p:txBody>
      </p:sp>
    </p:spTree>
    <p:extLst>
      <p:ext uri="{BB962C8B-B14F-4D97-AF65-F5344CB8AC3E}">
        <p14:creationId xmlns:p14="http://schemas.microsoft.com/office/powerpoint/2010/main" val="263039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0B10-B378-CA42-B2D2-A2D23B955356}" type="datetime1">
              <a:rPr lang="de-DE" smtClean="0"/>
              <a:t>26.04.2023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7FB-1832-2D41-884B-F0A65C5EC33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590550"/>
            <a:ext cx="8229600" cy="5905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499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Prüfungsfächer</a:t>
            </a:r>
            <a:br>
              <a:rPr lang="de-D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816510"/>
              </p:ext>
            </p:extLst>
          </p:nvPr>
        </p:nvGraphicFramePr>
        <p:xfrm>
          <a:off x="457200" y="1600200"/>
          <a:ext cx="836327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Aufgabenfeld</a:t>
                      </a:r>
                      <a:r>
                        <a:rPr lang="de-DE" baseline="0" dirty="0"/>
                        <a:t> I</a:t>
                      </a:r>
                    </a:p>
                    <a:p>
                      <a:pPr algn="ctr"/>
                      <a:r>
                        <a:rPr lang="de-DE" sz="1400" baseline="0" dirty="0"/>
                        <a:t>(sprachlich – literarisch - künstlerisch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Aufgabenfeld</a:t>
                      </a:r>
                      <a:r>
                        <a:rPr lang="de-DE" baseline="0" dirty="0"/>
                        <a:t> II</a:t>
                      </a:r>
                    </a:p>
                    <a:p>
                      <a:pPr algn="ctr"/>
                      <a:r>
                        <a:rPr lang="de-DE" sz="1400" baseline="0" dirty="0"/>
                        <a:t>(gesellschaftswissenschaftlich)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Aufgabenfeld III</a:t>
                      </a:r>
                    </a:p>
                    <a:p>
                      <a:pPr algn="ctr"/>
                      <a:r>
                        <a:rPr lang="de-DE" sz="1400" dirty="0"/>
                        <a:t>(mathematisch –</a:t>
                      </a:r>
                      <a:r>
                        <a:rPr lang="de-DE" sz="1400" baseline="0" dirty="0"/>
                        <a:t> natur-wissenschaftlich – technisch)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r>
                        <a:rPr lang="de-DE" sz="1200" b="1" dirty="0"/>
                        <a:t>schrift-</a:t>
                      </a:r>
                      <a:r>
                        <a:rPr lang="de-DE" sz="1200" b="1" dirty="0" err="1"/>
                        <a:t>lich</a:t>
                      </a:r>
                      <a:endParaRPr lang="de-DE" sz="1200" b="1" dirty="0"/>
                    </a:p>
                    <a:p>
                      <a:pPr algn="ctr"/>
                      <a:endParaRPr lang="de-DE" sz="800" b="1" dirty="0"/>
                    </a:p>
                    <a:p>
                      <a:pPr algn="ctr"/>
                      <a:r>
                        <a:rPr lang="de-DE" sz="1200" dirty="0"/>
                        <a:t>(evtl.</a:t>
                      </a:r>
                    </a:p>
                    <a:p>
                      <a:pPr algn="ctr"/>
                      <a:r>
                        <a:rPr lang="de-DE" sz="1200" baseline="0" dirty="0"/>
                        <a:t>mit </a:t>
                      </a:r>
                    </a:p>
                    <a:p>
                      <a:pPr algn="ctr"/>
                      <a:r>
                        <a:rPr lang="de-DE" sz="1200" baseline="0" dirty="0"/>
                        <a:t>mdl. Nach-prüfung)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Pädagogik</a:t>
                      </a:r>
                      <a:r>
                        <a:rPr lang="de-DE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oder </a:t>
                      </a:r>
                      <a:r>
                        <a:rPr lang="de-DE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Betriebswirtschaft </a:t>
                      </a:r>
                      <a:r>
                        <a:rPr lang="de-DE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mit Rewe</a:t>
                      </a:r>
                    </a:p>
                    <a:p>
                      <a:pPr algn="ctr"/>
                      <a:r>
                        <a:rPr lang="de-DE" sz="1400" b="1" baseline="0" dirty="0"/>
                        <a:t>(erhöhtes Niveau)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Deutsch, Englisch</a:t>
                      </a:r>
                    </a:p>
                    <a:p>
                      <a:pPr algn="ctr"/>
                      <a:r>
                        <a:rPr lang="de-DE" sz="1400" dirty="0"/>
                        <a:t>(erhöhtes</a:t>
                      </a:r>
                      <a:r>
                        <a:rPr lang="de-DE" sz="1400" baseline="0" dirty="0"/>
                        <a:t> Niveau)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Mathematik</a:t>
                      </a:r>
                    </a:p>
                    <a:p>
                      <a:pPr algn="ctr"/>
                      <a:r>
                        <a:rPr lang="de-DE" sz="1400" dirty="0"/>
                        <a:t>(erhöhtes Niveau)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Deutsch,</a:t>
                      </a:r>
                      <a:r>
                        <a:rPr lang="de-DE" sz="1600" b="1" baseline="0" dirty="0"/>
                        <a:t> Englisch,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(erhöhtes o. </a:t>
                      </a:r>
                      <a:r>
                        <a:rPr lang="de-DE" sz="1400" dirty="0" err="1"/>
                        <a:t>grundl</a:t>
                      </a:r>
                      <a:r>
                        <a:rPr lang="de-DE" sz="1400" dirty="0"/>
                        <a:t>.</a:t>
                      </a:r>
                      <a:r>
                        <a:rPr lang="de-DE" sz="1400" baseline="0" dirty="0"/>
                        <a:t> Niveau)</a:t>
                      </a:r>
                      <a:endParaRPr lang="de-DE" sz="1400" dirty="0"/>
                    </a:p>
                    <a:p>
                      <a:pPr algn="ctr"/>
                      <a:r>
                        <a:rPr lang="de-DE" sz="1600" b="1" baseline="0" dirty="0"/>
                        <a:t>Französisch, Spanisch</a:t>
                      </a:r>
                    </a:p>
                    <a:p>
                      <a:pPr algn="ctr"/>
                      <a:r>
                        <a:rPr lang="de-DE" sz="1400" dirty="0"/>
                        <a:t>(grundlegendes Niveau)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Mathematik,</a:t>
                      </a:r>
                    </a:p>
                    <a:p>
                      <a:pPr algn="ctr"/>
                      <a:r>
                        <a:rPr lang="de-DE" sz="1400" baseline="0" dirty="0"/>
                        <a:t>(erhöhtes o. </a:t>
                      </a:r>
                      <a:r>
                        <a:rPr lang="de-DE" sz="1400" baseline="0" dirty="0" err="1"/>
                        <a:t>grundl</a:t>
                      </a:r>
                      <a:r>
                        <a:rPr lang="de-DE" sz="1400" baseline="0" dirty="0"/>
                        <a:t>. Niveau)</a:t>
                      </a:r>
                    </a:p>
                    <a:p>
                      <a:pPr algn="ctr"/>
                      <a:r>
                        <a:rPr lang="de-DE" sz="1600" b="1" baseline="0" dirty="0"/>
                        <a:t>Biologie, Chemie, Physik</a:t>
                      </a:r>
                    </a:p>
                    <a:p>
                      <a:pPr algn="ctr"/>
                      <a:r>
                        <a:rPr lang="de-DE" sz="1400" baseline="0" dirty="0"/>
                        <a:t>(grundlegendes Niveau)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err="1"/>
                        <a:t>Präsen</a:t>
                      </a:r>
                      <a:r>
                        <a:rPr lang="de-DE" sz="1200" b="1" dirty="0"/>
                        <a:t>-</a:t>
                      </a:r>
                      <a:r>
                        <a:rPr lang="de-DE" sz="1200" b="1" dirty="0" err="1"/>
                        <a:t>tations</a:t>
                      </a:r>
                      <a:r>
                        <a:rPr lang="de-DE" sz="1200" b="1" dirty="0"/>
                        <a:t>-prüfung</a:t>
                      </a:r>
                      <a:r>
                        <a:rPr lang="de-DE" sz="1200" b="1" baseline="0" dirty="0"/>
                        <a:t> </a:t>
                      </a:r>
                    </a:p>
                    <a:p>
                      <a:pPr algn="ctr"/>
                      <a:endParaRPr lang="de-DE" sz="800" b="1" baseline="0" dirty="0"/>
                    </a:p>
                    <a:p>
                      <a:pPr algn="ctr"/>
                      <a:r>
                        <a:rPr lang="de-DE" sz="1200" b="1" baseline="0" dirty="0"/>
                        <a:t>oder </a:t>
                      </a:r>
                    </a:p>
                    <a:p>
                      <a:pPr algn="ctr"/>
                      <a:endParaRPr lang="de-DE" sz="800" b="1" baseline="0" dirty="0"/>
                    </a:p>
                    <a:p>
                      <a:pPr algn="ctr"/>
                      <a:r>
                        <a:rPr lang="de-DE" sz="1200" b="1" dirty="0" err="1"/>
                        <a:t>mündl</a:t>
                      </a:r>
                      <a:r>
                        <a:rPr lang="de-DE" sz="12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Deutsch,</a:t>
                      </a:r>
                      <a:r>
                        <a:rPr lang="de-DE" sz="1800" b="1" baseline="0" dirty="0"/>
                        <a:t> Englisch,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(erhöhtes o. </a:t>
                      </a:r>
                      <a:r>
                        <a:rPr lang="de-DE" sz="1400" dirty="0" err="1"/>
                        <a:t>grundl</a:t>
                      </a:r>
                      <a:r>
                        <a:rPr lang="de-DE" sz="1400" dirty="0"/>
                        <a:t>.</a:t>
                      </a:r>
                      <a:r>
                        <a:rPr lang="de-DE" sz="1400" baseline="0" dirty="0"/>
                        <a:t> Niveau)</a:t>
                      </a:r>
                      <a:endParaRPr lang="de-DE" sz="1400" dirty="0"/>
                    </a:p>
                    <a:p>
                      <a:pPr algn="ctr"/>
                      <a:r>
                        <a:rPr lang="de-DE" sz="1800" b="1" baseline="0" dirty="0"/>
                        <a:t>Französisch, Spanisch</a:t>
                      </a:r>
                    </a:p>
                    <a:p>
                      <a:pPr algn="ctr"/>
                      <a:r>
                        <a:rPr lang="de-DE" sz="1400" dirty="0"/>
                        <a:t>(grundlegendes Niveau)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Psychologie</a:t>
                      </a:r>
                      <a:r>
                        <a:rPr lang="de-D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600" b="1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Volkswirtschaft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de-DE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de-DE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/>
                        <a:t>(VWL auch</a:t>
                      </a:r>
                      <a:r>
                        <a:rPr lang="de-DE" sz="1400" b="0" baseline="0" dirty="0"/>
                        <a:t> in Englisch)</a:t>
                      </a:r>
                      <a:endParaRPr lang="de-DE" sz="14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baseline="0" dirty="0"/>
                        <a:t>PGW,</a:t>
                      </a:r>
                      <a:endParaRPr lang="de-DE" sz="1600" b="1" dirty="0"/>
                    </a:p>
                    <a:p>
                      <a:pPr algn="ctr"/>
                      <a:r>
                        <a:rPr lang="de-DE" sz="1600" b="1" dirty="0"/>
                        <a:t>Geographie,</a:t>
                      </a:r>
                      <a:r>
                        <a:rPr lang="de-DE" sz="1600" b="1" baseline="0" dirty="0"/>
                        <a:t> Geschichte</a:t>
                      </a:r>
                    </a:p>
                    <a:p>
                      <a:pPr algn="ctr"/>
                      <a:r>
                        <a:rPr lang="de-DE" sz="1400" b="0" baseline="0" dirty="0"/>
                        <a:t>(grundlegendes Niveau)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Mathematik,</a:t>
                      </a:r>
                    </a:p>
                    <a:p>
                      <a:pPr algn="ctr"/>
                      <a:r>
                        <a:rPr lang="de-DE" sz="1400" baseline="0" dirty="0"/>
                        <a:t>(erhöhtes o. </a:t>
                      </a:r>
                      <a:r>
                        <a:rPr lang="de-DE" sz="1400" baseline="0" dirty="0" err="1"/>
                        <a:t>grundl</a:t>
                      </a:r>
                      <a:r>
                        <a:rPr lang="de-DE" sz="1400" baseline="0" dirty="0"/>
                        <a:t>. Niveau)</a:t>
                      </a:r>
                    </a:p>
                    <a:p>
                      <a:pPr algn="ctr"/>
                      <a:r>
                        <a:rPr lang="de-DE" sz="1800" b="1" baseline="0" dirty="0"/>
                        <a:t>Biologie, Chemie, Physik</a:t>
                      </a:r>
                    </a:p>
                    <a:p>
                      <a:pPr algn="ctr"/>
                      <a:r>
                        <a:rPr lang="de-DE" sz="1400" baseline="0" dirty="0"/>
                        <a:t>(grundlegendes Niveau)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72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0B10-B378-CA42-B2D2-A2D23B955356}" type="datetime1">
              <a:rPr lang="de-DE" smtClean="0"/>
              <a:t>26.04.2023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Berufliches Gymnasium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7FB-1832-2D41-884B-F0A65C5EC33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483132" y="152400"/>
            <a:ext cx="8229600" cy="104281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499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Fächerwahl</a:t>
            </a:r>
          </a:p>
          <a:p>
            <a:r>
              <a:rPr lang="de-DE" sz="3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die Studienstufe</a:t>
            </a:r>
          </a:p>
        </p:txBody>
      </p:sp>
      <p:sp>
        <p:nvSpPr>
          <p:cNvPr id="8" name="Geschweifte Klammer links 7"/>
          <p:cNvSpPr/>
          <p:nvPr/>
        </p:nvSpPr>
        <p:spPr>
          <a:xfrm>
            <a:off x="4355976" y="2583004"/>
            <a:ext cx="540060" cy="559691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chweifte Klammer links 8"/>
          <p:cNvSpPr/>
          <p:nvPr/>
        </p:nvSpPr>
        <p:spPr>
          <a:xfrm>
            <a:off x="4355976" y="3142695"/>
            <a:ext cx="540060" cy="1154097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chweifte Klammer links 9"/>
          <p:cNvSpPr/>
          <p:nvPr/>
        </p:nvSpPr>
        <p:spPr>
          <a:xfrm>
            <a:off x="4355976" y="4296792"/>
            <a:ext cx="540060" cy="1189608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links 12"/>
          <p:cNvSpPr/>
          <p:nvPr/>
        </p:nvSpPr>
        <p:spPr>
          <a:xfrm>
            <a:off x="4355976" y="1701388"/>
            <a:ext cx="540060" cy="351909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936068" y="15695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Persönlicher Bereich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20532" y="2001696"/>
            <a:ext cx="309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Bisherige Fremdsprachenfolge</a:t>
            </a:r>
          </a:p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(für das Abiturzeugnis)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461645" y="267818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Prüfungsfächer (vorläufig)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49296" y="3447725"/>
            <a:ext cx="326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Kernfächer/Fachrichtung/Sport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139518" y="4706930"/>
            <a:ext cx="217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Wahlpflichtfächer</a:t>
            </a:r>
          </a:p>
        </p:txBody>
      </p:sp>
      <p:sp>
        <p:nvSpPr>
          <p:cNvPr id="22" name="Geschweifte Klammer links 21"/>
          <p:cNvSpPr/>
          <p:nvPr/>
        </p:nvSpPr>
        <p:spPr>
          <a:xfrm>
            <a:off x="4355976" y="2053298"/>
            <a:ext cx="540060" cy="512350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60" y="1080389"/>
            <a:ext cx="3732111" cy="52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3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942-9BC8-3046-99B5-501A8D7617B4}" type="datetime1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Berufliches Gymnasium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7FB-1832-2D41-884B-F0A65C5EC33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Übersicht: Einbringung in die Abiturqualifikation</a:t>
            </a:r>
          </a:p>
        </p:txBody>
      </p:sp>
      <p:graphicFrame>
        <p:nvGraphicFramePr>
          <p:cNvPr id="9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628167"/>
              </p:ext>
            </p:extLst>
          </p:nvPr>
        </p:nvGraphicFramePr>
        <p:xfrm>
          <a:off x="467544" y="1417638"/>
          <a:ext cx="8352928" cy="485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Studienstufe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Einbringung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00">
                <a:tc rowSpan="3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Kern-fächer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Deutsch (4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 Kurse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Englisch (4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 Kurse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Mathematik (4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 Kurse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600" dirty="0"/>
                        <a:t>Ein Kernfach</a:t>
                      </a:r>
                      <a:r>
                        <a:rPr lang="de-DE" sz="1600" baseline="0" dirty="0"/>
                        <a:t> auf erhöhtem Niveau und Prüfungsfach doppelt gewichtet!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400"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Profil-fächer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BWL/Pädagogik (4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4 Kurse doppelt</a:t>
                      </a:r>
                      <a:r>
                        <a:rPr lang="de-DE" sz="1600" baseline="0" dirty="0"/>
                        <a:t> gewichtet</a:t>
                      </a:r>
                      <a:endParaRPr lang="de-DE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VWL/Psychologie (1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 – 4 Kurse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00">
                <a:tc rowSpan="6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Wahl-pflicht-fächer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Spanisch neu/Französisch neu (4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S3 und S4,</a:t>
                      </a:r>
                      <a:r>
                        <a:rPr lang="de-DE" sz="1600" baseline="0" dirty="0"/>
                        <a:t> wenn Pflicht, sonst 0-4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Kunst/Musik/</a:t>
                      </a:r>
                      <a:r>
                        <a:rPr lang="de-DE" sz="1600" dirty="0" err="1"/>
                        <a:t>Darst</a:t>
                      </a:r>
                      <a:r>
                        <a:rPr lang="de-DE" sz="1600" dirty="0"/>
                        <a:t>.</a:t>
                      </a:r>
                      <a:r>
                        <a:rPr lang="de-DE" sz="1600" baseline="0" dirty="0"/>
                        <a:t> Spiel</a:t>
                      </a:r>
                      <a:r>
                        <a:rPr lang="de-DE" sz="1600" dirty="0"/>
                        <a:t> (2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 Kurse (sonst Ersatzfach)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03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Geographie/Geschichte/PGW (2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 Kurse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4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Biologie/Chemie/Physik (2)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 Kurse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4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Religion/Philosophie (2)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 – 4 Kurse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4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Sport (2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 – 4 Kurse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Mindestens 32 (einfach gewichtet)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Max. 40 Kursergebnisse</a:t>
                      </a:r>
                      <a:r>
                        <a:rPr lang="de-DE" sz="1600" b="1" baseline="0" dirty="0"/>
                        <a:t> (einfach </a:t>
                      </a:r>
                      <a:r>
                        <a:rPr lang="de-DE" sz="1600" b="1" baseline="0" dirty="0" err="1"/>
                        <a:t>gew</a:t>
                      </a:r>
                      <a:r>
                        <a:rPr lang="de-DE" sz="1600" b="1" baseline="0" dirty="0"/>
                        <a:t>.)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3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0B10-B378-CA42-B2D2-A2D23B955356}" type="datetime1">
              <a:rPr lang="de-DE" smtClean="0"/>
              <a:t>26.04.2023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Berufliches Gymnasium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77FB-1832-2D41-884B-F0A65C5EC33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483132" y="152400"/>
            <a:ext cx="8229600" cy="104281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499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Fächerwahl</a:t>
            </a:r>
          </a:p>
          <a:p>
            <a:r>
              <a:rPr lang="de-DE" sz="3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die Studienstufe</a:t>
            </a:r>
          </a:p>
        </p:txBody>
      </p:sp>
      <p:sp>
        <p:nvSpPr>
          <p:cNvPr id="8" name="Geschweifte Klammer links 7"/>
          <p:cNvSpPr/>
          <p:nvPr/>
        </p:nvSpPr>
        <p:spPr>
          <a:xfrm>
            <a:off x="4355976" y="2583004"/>
            <a:ext cx="540060" cy="559691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chweifte Klammer links 8"/>
          <p:cNvSpPr/>
          <p:nvPr/>
        </p:nvSpPr>
        <p:spPr>
          <a:xfrm>
            <a:off x="4355976" y="3142695"/>
            <a:ext cx="540060" cy="1154097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chweifte Klammer links 9"/>
          <p:cNvSpPr/>
          <p:nvPr/>
        </p:nvSpPr>
        <p:spPr>
          <a:xfrm>
            <a:off x="4355976" y="4296791"/>
            <a:ext cx="540060" cy="1338929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schweifte Klammer links 10"/>
          <p:cNvSpPr/>
          <p:nvPr/>
        </p:nvSpPr>
        <p:spPr>
          <a:xfrm>
            <a:off x="4355976" y="5878681"/>
            <a:ext cx="540060" cy="223624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links 12"/>
          <p:cNvSpPr/>
          <p:nvPr/>
        </p:nvSpPr>
        <p:spPr>
          <a:xfrm>
            <a:off x="4355976" y="1701388"/>
            <a:ext cx="540060" cy="351909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936068" y="15695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Persönlicher Bereich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20532" y="2001696"/>
            <a:ext cx="309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Bisherige Fremdsprachenfolge</a:t>
            </a:r>
          </a:p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(für das Abiturzeugnis)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461645" y="267818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Prüfungsfächer (vorläufig)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49296" y="3447725"/>
            <a:ext cx="326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Kernfächer/Fachrichtung/Sport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139518" y="4706930"/>
            <a:ext cx="217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Wahlpflichtfächer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45704" y="5805827"/>
            <a:ext cx="311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Ort, Datum und Unterschriften </a:t>
            </a:r>
          </a:p>
        </p:txBody>
      </p:sp>
      <p:sp>
        <p:nvSpPr>
          <p:cNvPr id="22" name="Geschweifte Klammer links 21"/>
          <p:cNvSpPr/>
          <p:nvPr/>
        </p:nvSpPr>
        <p:spPr>
          <a:xfrm>
            <a:off x="4355976" y="2053298"/>
            <a:ext cx="540060" cy="512350"/>
          </a:xfrm>
          <a:prstGeom prst="leftBrace">
            <a:avLst/>
          </a:prstGeom>
          <a:ln w="2222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415" y="1151184"/>
            <a:ext cx="3656820" cy="51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594" y="1349829"/>
            <a:ext cx="8377646" cy="2536371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Sie finden die Fächerwahlbögen auf unserer Homepage </a:t>
            </a:r>
            <a:br>
              <a:rPr lang="de-DE" dirty="0"/>
            </a:br>
            <a:r>
              <a:rPr lang="de-DE" sz="2400" dirty="0"/>
              <a:t>https://beruflicheschulehamburgharburg.de/bildungsgaenge/berufliches-gymnasium/</a:t>
            </a:r>
            <a:br>
              <a:rPr lang="de-DE" sz="2800" dirty="0"/>
            </a:br>
            <a:r>
              <a:rPr lang="de-DE" dirty="0"/>
              <a:t>Abgabe der Bögen bei der Klassenleitung bis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4366" y="3886200"/>
            <a:ext cx="6583934" cy="981891"/>
          </a:xfrm>
        </p:spPr>
        <p:txBody>
          <a:bodyPr>
            <a:normAutofit fontScale="92500"/>
          </a:bodyPr>
          <a:lstStyle/>
          <a:p>
            <a:pPr algn="ctr"/>
            <a:r>
              <a:rPr lang="de-DE" sz="5400" dirty="0"/>
              <a:t>Mittwoch, 24.05.2023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60310510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Vorlage_Master.potx</Template>
  <TotalTime>0</TotalTime>
  <Words>612</Words>
  <Application>Microsoft Office PowerPoint</Application>
  <PresentationFormat>Bildschirmpräsentation (4:3)</PresentationFormat>
  <Paragraphs>159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Caecilia Bold</vt:lpstr>
      <vt:lpstr>Calibri</vt:lpstr>
      <vt:lpstr>Helvetica</vt:lpstr>
      <vt:lpstr>Vorlage_Master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Übersicht: Einbringung in die Abiturqualifikation</vt:lpstr>
      <vt:lpstr>PowerPoint-Präsentation</vt:lpstr>
      <vt:lpstr>Sie finden die Fächerwahlbögen auf unserer Homepage  https://beruflicheschulehamburgharburg.de/bildungsgaenge/berufliches-gymnasium/ Abgabe der Bögen bei der Klassenleitung bis</vt:lpstr>
      <vt:lpstr>PowerPoint-Präsentation</vt:lpstr>
      <vt:lpstr>PowerPoint-Präsentation</vt:lpstr>
    </vt:vector>
  </TitlesOfParts>
  <Company>H 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Inga von Garrel</dc:creator>
  <cp:lastModifiedBy>Mathias Oldsen</cp:lastModifiedBy>
  <cp:revision>90</cp:revision>
  <cp:lastPrinted>2018-04-10T06:25:57Z</cp:lastPrinted>
  <dcterms:created xsi:type="dcterms:W3CDTF">2012-08-14T09:00:06Z</dcterms:created>
  <dcterms:modified xsi:type="dcterms:W3CDTF">2023-04-26T08:04:11Z</dcterms:modified>
</cp:coreProperties>
</file>